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8" r:id="rId3"/>
    <p:sldId id="263" r:id="rId4"/>
    <p:sldId id="259" r:id="rId5"/>
    <p:sldId id="303" r:id="rId6"/>
    <p:sldId id="304" r:id="rId7"/>
    <p:sldId id="331" r:id="rId8"/>
    <p:sldId id="307" r:id="rId9"/>
    <p:sldId id="308" r:id="rId10"/>
    <p:sldId id="305" r:id="rId11"/>
    <p:sldId id="309" r:id="rId12"/>
    <p:sldId id="310" r:id="rId13"/>
    <p:sldId id="306" r:id="rId14"/>
    <p:sldId id="311" r:id="rId15"/>
    <p:sldId id="312" r:id="rId16"/>
    <p:sldId id="313" r:id="rId17"/>
    <p:sldId id="314" r:id="rId18"/>
    <p:sldId id="315" r:id="rId19"/>
    <p:sldId id="316" r:id="rId20"/>
    <p:sldId id="318" r:id="rId21"/>
    <p:sldId id="319" r:id="rId22"/>
    <p:sldId id="322" r:id="rId23"/>
    <p:sldId id="323" r:id="rId24"/>
    <p:sldId id="324" r:id="rId25"/>
    <p:sldId id="325" r:id="rId26"/>
    <p:sldId id="320" r:id="rId27"/>
    <p:sldId id="326" r:id="rId28"/>
    <p:sldId id="332" r:id="rId29"/>
    <p:sldId id="328" r:id="rId30"/>
    <p:sldId id="329" r:id="rId31"/>
    <p:sldId id="330" r:id="rId32"/>
    <p:sldId id="335" r:id="rId33"/>
    <p:sldId id="321" r:id="rId34"/>
    <p:sldId id="262" r:id="rId35"/>
    <p:sldId id="333" r:id="rId36"/>
    <p:sldId id="276" r:id="rId37"/>
    <p:sldId id="269" r:id="rId38"/>
    <p:sldId id="274" r:id="rId39"/>
    <p:sldId id="334" r:id="rId40"/>
    <p:sldId id="284" r:id="rId41"/>
  </p:sldIdLst>
  <p:sldSz cx="9144000" cy="5143500" type="screen16x9"/>
  <p:notesSz cx="6858000" cy="9144000"/>
  <p:embeddedFontLst>
    <p:embeddedFont>
      <p:font typeface="Fira Sans Condensed Medium" panose="020B0604020202020204" charset="0"/>
      <p:regular r:id="rId43"/>
      <p:bold r:id="rId44"/>
      <p:italic r:id="rId45"/>
      <p:boldItalic r:id="rId46"/>
    </p:embeddedFont>
    <p:embeddedFont>
      <p:font typeface="Fira Sans Extra Condensed Medium" panose="020B0604020202020204" charset="0"/>
      <p:regular r:id="rId47"/>
      <p:bold r:id="rId48"/>
      <p:italic r:id="rId49"/>
      <p:boldItalic r:id="rId50"/>
    </p:embeddedFont>
    <p:embeddedFont>
      <p:font typeface="Maven Pro Regular" panose="020B0604020202020204" charset="0"/>
      <p:regular r:id="rId51"/>
      <p:bold r:id="rId52"/>
    </p:embeddedFont>
    <p:embeddedFont>
      <p:font typeface="Muli" panose="020B0604020202020204" charset="0"/>
      <p:regular r:id="rId53"/>
      <p:bold r:id="rId54"/>
      <p:italic r:id="rId55"/>
      <p:boldItalic r:id="rId56"/>
    </p:embeddedFont>
    <p:embeddedFont>
      <p:font typeface="Muli Regular" panose="020B0604020202020204" charset="0"/>
      <p:regular r:id="rId57"/>
      <p:bold r:id="rId58"/>
      <p:italic r:id="rId59"/>
      <p:boldItalic r:id="rId60"/>
    </p:embeddedFont>
    <p:embeddedFont>
      <p:font typeface="Red Hat Display"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4"/>
            <p14:sldId id="331"/>
            <p14:sldId id="307"/>
            <p14:sldId id="308"/>
            <p14:sldId id="305"/>
            <p14:sldId id="309"/>
            <p14:sldId id="310"/>
            <p14:sldId id="306"/>
            <p14:sldId id="311"/>
            <p14:sldId id="312"/>
            <p14:sldId id="313"/>
            <p14:sldId id="314"/>
            <p14:sldId id="315"/>
            <p14:sldId id="316"/>
            <p14:sldId id="318"/>
            <p14:sldId id="319"/>
            <p14:sldId id="322"/>
            <p14:sldId id="323"/>
            <p14:sldId id="324"/>
            <p14:sldId id="325"/>
            <p14:sldId id="320"/>
            <p14:sldId id="326"/>
            <p14:sldId id="332"/>
            <p14:sldId id="328"/>
            <p14:sldId id="329"/>
            <p14:sldId id="330"/>
            <p14:sldId id="335"/>
            <p14:sldId id="321"/>
            <p14:sldId id="262"/>
            <p14:sldId id="333"/>
            <p14:sldId id="276"/>
            <p14:sldId id="269"/>
            <p14:sldId id="274"/>
            <p14:sldId id="334"/>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71" autoAdjust="0"/>
    <p:restoredTop sz="94660"/>
  </p:normalViewPr>
  <p:slideViewPr>
    <p:cSldViewPr snapToGrid="0">
      <p:cViewPr varScale="1">
        <p:scale>
          <a:sx n="86" d="100"/>
          <a:sy n="86" d="100"/>
        </p:scale>
        <p:origin x="10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13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004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444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8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721377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extLst>
      <p:ext uri="{BB962C8B-B14F-4D97-AF65-F5344CB8AC3E}">
        <p14:creationId xmlns:p14="http://schemas.microsoft.com/office/powerpoint/2010/main" val="1948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7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65656" y="2904419"/>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 (</a:t>
            </a:r>
            <a:r>
              <a:rPr lang="en-SG" dirty="0" err="1"/>
              <a:t>cont</a:t>
            </a:r>
            <a:r>
              <a:rPr lang="en-SG" dirty="0"/>
              <a: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 (</a:t>
            </a:r>
            <a:r>
              <a:rPr lang="en-SG" dirty="0" err="1"/>
              <a:t>cont</a:t>
            </a:r>
            <a:r>
              <a:rPr lang="en-SG" dirty="0"/>
              <a: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Tree>
    <p:extLst>
      <p:ext uri="{BB962C8B-B14F-4D97-AF65-F5344CB8AC3E}">
        <p14:creationId xmlns:p14="http://schemas.microsoft.com/office/powerpoint/2010/main" val="353108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2546406" y="2560260"/>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3771805" y="2714149"/>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5024562" y="2396265"/>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2497089" y="2211897"/>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4967196" y="2071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3736422" y="2406371"/>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2645798" y="2629751"/>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2647683" y="3095189"/>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2643176" y="3541626"/>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2640828" y="4019068"/>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2048972" y="3006120"/>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5101499" y="361136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5086707" y="422124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5086706" y="3029820"/>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5093049" y="2468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3846819" y="2856473"/>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3842954" y="3399951"/>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3842954" y="3961540"/>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2940887" y="2783639"/>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2959536" y="2783639"/>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2962158" y="2783639"/>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2953566" y="3067889"/>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2954381" y="3257827"/>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2954381" y="3266881"/>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2954381" y="3067889"/>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2954381" y="3566029"/>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2936380" y="3695515"/>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2949874" y="3075425"/>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2934032" y="3573391"/>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2934032" y="4172956"/>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4296590" y="2724021"/>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4296590" y="3067889"/>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4296590" y="3067889"/>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4296590" y="3067889"/>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4292725" y="2724021"/>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4292725" y="3285795"/>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4292725" y="3611367"/>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4292725" y="4172956"/>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4307517" y="3617857"/>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4292725" y="3867342"/>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4292725" y="3285795"/>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4292725" y="2724021"/>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6163421" y="2396096"/>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6240358" y="361119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6225566" y="422107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6225565" y="3029651"/>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6231908" y="2467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6862453" y="2925764"/>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6106055" y="2067051"/>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1405261" y="4537509"/>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2094936" y="4123148"/>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5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95E76E04-B401-40C2-91E7-D178118F7B53}"/>
              </a:ext>
            </a:extLst>
          </p:cNvPr>
          <p:cNvPicPr>
            <a:picLocks noChangeAspect="1"/>
          </p:cNvPicPr>
          <p:nvPr/>
        </p:nvPicPr>
        <p:blipFill>
          <a:blip r:embed="rId3"/>
          <a:stretch>
            <a:fillRect/>
          </a:stretch>
        </p:blipFill>
        <p:spPr>
          <a:xfrm>
            <a:off x="0" y="1431999"/>
            <a:ext cx="9144000" cy="3711501"/>
          </a:xfrm>
          <a:prstGeom prst="rect">
            <a:avLst/>
          </a:prstGeom>
        </p:spPr>
      </p:pic>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35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Exploratory Data Analysis</a:t>
            </a:r>
            <a:endParaRPr sz="4400" dirty="0"/>
          </a:p>
        </p:txBody>
      </p:sp>
      <p:sp>
        <p:nvSpPr>
          <p:cNvPr id="1987" name="Google Shape;1987;p34"/>
          <p:cNvSpPr txBox="1">
            <a:spLocks noGrp="1"/>
          </p:cNvSpPr>
          <p:nvPr>
            <p:ph type="subTitle" idx="1"/>
          </p:nvPr>
        </p:nvSpPr>
        <p:spPr>
          <a:xfrm flipH="1">
            <a:off x="4135497" y="2502327"/>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a:p>
            <a:pPr marL="285750" lvl="0" indent="-285750">
              <a:buFont typeface="Arial" panose="020B0604020202020204" pitchFamily="34" charset="0"/>
              <a:buChar char="•"/>
            </a:pPr>
            <a:r>
              <a:rPr lang="en-US" sz="1800" dirty="0"/>
              <a:t>Word Cloud</a:t>
            </a:r>
          </a:p>
          <a:p>
            <a:pPr marL="285750" lvl="0" indent="-285750">
              <a:buFont typeface="Arial" panose="020B0604020202020204" pitchFamily="34" charset="0"/>
              <a:buChar char="•"/>
            </a:pPr>
            <a:r>
              <a:rPr lang="en-US" sz="1800" dirty="0"/>
              <a:t>Boxplot</a:t>
            </a:r>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Tensorboard</a:t>
            </a:r>
            <a:r>
              <a:rPr lang="en-SG" dirty="0"/>
              <a:t>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DEMO</a:t>
            </a:r>
          </a:p>
        </p:txBody>
      </p:sp>
      <p:sp>
        <p:nvSpPr>
          <p:cNvPr id="9" name="Google Shape;2049;p35">
            <a:extLst>
              <a:ext uri="{FF2B5EF4-FFF2-40B4-BE49-F238E27FC236}">
                <a16:creationId xmlns:a16="http://schemas.microsoft.com/office/drawing/2014/main" id="{28FF6A3C-C289-4767-A521-98458847A46E}"/>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New video2">
            <a:hlinkClick r:id="" action="ppaction://media"/>
            <a:extLst>
              <a:ext uri="{FF2B5EF4-FFF2-40B4-BE49-F238E27FC236}">
                <a16:creationId xmlns:a16="http://schemas.microsoft.com/office/drawing/2014/main" id="{D371331C-9EB6-4D95-AC2C-DA14229D24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893" y="1145850"/>
            <a:ext cx="6742926" cy="3792896"/>
          </a:xfrm>
          <a:prstGeom prst="rect">
            <a:avLst/>
          </a:prstGeom>
        </p:spPr>
      </p:pic>
    </p:spTree>
    <p:extLst>
      <p:ext uri="{BB962C8B-B14F-4D97-AF65-F5344CB8AC3E}">
        <p14:creationId xmlns:p14="http://schemas.microsoft.com/office/powerpoint/2010/main" val="25161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4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Alternative to Time-Series plot</a:t>
            </a:r>
            <a:endParaRPr lang="en-US" sz="2000"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1942FE45-80DA-4CBC-8F5D-AD32C0F2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570" y="1102816"/>
            <a:ext cx="3922857" cy="39301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450F11-84F4-481B-A3F0-464F5A2BE7C9}"/>
              </a:ext>
            </a:extLst>
          </p:cNvPr>
          <p:cNvSpPr/>
          <p:nvPr/>
        </p:nvSpPr>
        <p:spPr>
          <a:xfrm>
            <a:off x="701089" y="4403242"/>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Before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sp>
        <p:nvSpPr>
          <p:cNvPr id="6" name="Rectangle 5">
            <a:extLst>
              <a:ext uri="{FF2B5EF4-FFF2-40B4-BE49-F238E27FC236}">
                <a16:creationId xmlns:a16="http://schemas.microsoft.com/office/drawing/2014/main" id="{612BFDA6-8B87-4224-8E3D-D6A5FEF46523}"/>
              </a:ext>
            </a:extLst>
          </p:cNvPr>
          <p:cNvSpPr/>
          <p:nvPr/>
        </p:nvSpPr>
        <p:spPr>
          <a:xfrm>
            <a:off x="4994434"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pic>
        <p:nvPicPr>
          <p:cNvPr id="1028" name="Picture 4">
            <a:extLst>
              <a:ext uri="{FF2B5EF4-FFF2-40B4-BE49-F238E27FC236}">
                <a16:creationId xmlns:a16="http://schemas.microsoft.com/office/drawing/2014/main" id="{2514739A-A113-483B-A4F3-43548DB75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49"/>
          <a:stretch/>
        </p:blipFill>
        <p:spPr bwMode="auto">
          <a:xfrm>
            <a:off x="474226" y="1118149"/>
            <a:ext cx="3922857" cy="329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9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BOXPLOT/ CONFUSION MATRIX?</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1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502738"/>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r>
              <a:rPr lang="en-US" sz="1800" dirty="0"/>
              <a:t>Members Contribution</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OBJECTIVES MET</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0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09804" y="3332581"/>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PROBLEMS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SUGGEST</a:t>
            </a:r>
            <a:endParaRPr dirty="0"/>
          </a:p>
        </p:txBody>
      </p:sp>
      <p:sp>
        <p:nvSpPr>
          <p:cNvPr id="3957" name="Google Shape;3957;p40"/>
          <p:cNvSpPr txBox="1">
            <a:spLocks noGrp="1"/>
          </p:cNvSpPr>
          <p:nvPr>
            <p:ph type="ctrTitle" idx="5"/>
          </p:nvPr>
        </p:nvSpPr>
        <p:spPr>
          <a:xfrm>
            <a:off x="4922433" y="3634436"/>
            <a:ext cx="1653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LAI </a:t>
            </a:r>
            <a:r>
              <a:rPr lang="en-SG" dirty="0" err="1"/>
              <a:t>LAI</a:t>
            </a:r>
            <a:r>
              <a:rPr lang="en-SG" dirty="0"/>
              <a:t> </a:t>
            </a:r>
            <a:r>
              <a:rPr lang="en-SG" dirty="0" err="1"/>
              <a:t>LAI</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Write </a:t>
            </a:r>
            <a:r>
              <a:rPr lang="en-SG" sz="1400" dirty="0" err="1"/>
              <a:t>lah</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MEMBERS CONTRIBUTION</a:t>
            </a:r>
            <a:endParaRPr dirty="0"/>
          </a:p>
        </p:txBody>
      </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2" name="Google Shape;1193;p31">
            <a:extLst>
              <a:ext uri="{FF2B5EF4-FFF2-40B4-BE49-F238E27FC236}">
                <a16:creationId xmlns:a16="http://schemas.microsoft.com/office/drawing/2014/main" id="{A6C6F285-5461-4E3B-B263-40B24C4B648A}"/>
              </a:ext>
            </a:extLst>
          </p:cNvPr>
          <p:cNvGraphicFramePr/>
          <p:nvPr>
            <p:extLst>
              <p:ext uri="{D42A27DB-BD31-4B8C-83A1-F6EECF244321}">
                <p14:modId xmlns:p14="http://schemas.microsoft.com/office/powerpoint/2010/main" val="832613969"/>
              </p:ext>
            </p:extLst>
          </p:nvPr>
        </p:nvGraphicFramePr>
        <p:xfrm>
          <a:off x="942950" y="1415394"/>
          <a:ext cx="7258100" cy="3276780"/>
        </p:xfrm>
        <a:graphic>
          <a:graphicData uri="http://schemas.openxmlformats.org/drawingml/2006/table">
            <a:tbl>
              <a:tblPr>
                <a:noFill/>
              </a:tblPr>
              <a:tblGrid>
                <a:gridCol w="1508925">
                  <a:extLst>
                    <a:ext uri="{9D8B030D-6E8A-4147-A177-3AD203B41FA5}">
                      <a16:colId xmlns:a16="http://schemas.microsoft.com/office/drawing/2014/main" val="20000"/>
                    </a:ext>
                  </a:extLst>
                </a:gridCol>
                <a:gridCol w="2120125">
                  <a:extLst>
                    <a:ext uri="{9D8B030D-6E8A-4147-A177-3AD203B41FA5}">
                      <a16:colId xmlns:a16="http://schemas.microsoft.com/office/drawing/2014/main" val="20001"/>
                    </a:ext>
                  </a:extLst>
                </a:gridCol>
                <a:gridCol w="1814525">
                  <a:extLst>
                    <a:ext uri="{9D8B030D-6E8A-4147-A177-3AD203B41FA5}">
                      <a16:colId xmlns:a16="http://schemas.microsoft.com/office/drawing/2014/main" val="20002"/>
                    </a:ext>
                  </a:extLst>
                </a:gridCol>
                <a:gridCol w="1814525">
                  <a:extLst>
                    <a:ext uri="{9D8B030D-6E8A-4147-A177-3AD203B41FA5}">
                      <a16:colId xmlns:a16="http://schemas.microsoft.com/office/drawing/2014/main" val="20003"/>
                    </a:ext>
                  </a:extLst>
                </a:gridCol>
              </a:tblGrid>
              <a:tr h="533700">
                <a:tc>
                  <a:txBody>
                    <a:bodyPr/>
                    <a:lstStyle/>
                    <a:p>
                      <a:pPr marL="0" lvl="0" indent="0" algn="l" rtl="0">
                        <a:spcBef>
                          <a:spcPts val="0"/>
                        </a:spcBef>
                        <a:spcAft>
                          <a:spcPts val="0"/>
                        </a:spcAft>
                        <a:buNone/>
                      </a:pP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None/>
                      </a:pPr>
                      <a:r>
                        <a:rPr lang="en-SG" sz="1100" dirty="0">
                          <a:solidFill>
                            <a:schemeClr val="tx1"/>
                          </a:solidFill>
                          <a:latin typeface="Muli" panose="020B0604020202020204" charset="0"/>
                          <a:ea typeface="Montserrat ExtraBold"/>
                          <a:cs typeface="Montserrat ExtraBold"/>
                          <a:sym typeface="Montserrat ExtraBold"/>
                        </a:rPr>
                        <a:t>Xin Pei</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Candy</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Jun Xian</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0"/>
                  </a:ext>
                </a:extLst>
              </a:tr>
              <a:tr h="513225">
                <a:tc>
                  <a:txBody>
                    <a:bodyPr/>
                    <a:lstStyle/>
                    <a:p>
                      <a:pPr marL="0" lvl="0" indent="0" algn="ctr" rtl="0">
                        <a:spcBef>
                          <a:spcPts val="0"/>
                        </a:spcBef>
                        <a:spcAft>
                          <a:spcPts val="0"/>
                        </a:spcAft>
                        <a:buNone/>
                      </a:pPr>
                      <a:r>
                        <a:rPr lang="en" sz="1100" dirty="0">
                          <a:solidFill>
                            <a:srgbClr val="FFFFFF"/>
                          </a:solidFill>
                          <a:latin typeface="Muli" panose="020B0604020202020204" charset="0"/>
                          <a:ea typeface="Montserrat ExtraBold"/>
                          <a:cs typeface="Montserrat ExtraBold"/>
                          <a:sym typeface="Montserrat ExtraBold"/>
                        </a:rPr>
                        <a:t>KEY ACTION 1</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solidFill>
                          <a:srgbClr val="434343"/>
                        </a:solidFill>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1"/>
                  </a:ext>
                </a:extLst>
              </a:tr>
              <a:tr h="513225">
                <a:tc>
                  <a:txBody>
                    <a:bodyPr/>
                    <a:lstStyle/>
                    <a:p>
                      <a:pPr marL="0" lvl="0" indent="0" algn="ctr" rtl="0">
                        <a:spcBef>
                          <a:spcPts val="0"/>
                        </a:spcBef>
                        <a:spcAft>
                          <a:spcPts val="0"/>
                        </a:spcAft>
                        <a:buNone/>
                      </a:pPr>
                      <a:r>
                        <a:rPr lang="en" sz="1100">
                          <a:solidFill>
                            <a:srgbClr val="FFFFFF"/>
                          </a:solidFill>
                          <a:latin typeface="Muli" panose="020B0604020202020204" charset="0"/>
                          <a:ea typeface="Montserrat ExtraBold"/>
                          <a:cs typeface="Montserrat ExtraBold"/>
                          <a:sym typeface="Montserrat ExtraBold"/>
                        </a:rPr>
                        <a:t>KEY ACTION 2</a:t>
                      </a:r>
                      <a:endParaRPr>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2"/>
                  </a:ext>
                </a:extLst>
              </a:tr>
              <a:tr h="513225">
                <a:tc>
                  <a:txBody>
                    <a:bodyPr/>
                    <a:lstStyle/>
                    <a:p>
                      <a:pPr marL="0" lvl="0" indent="0" algn="ctr" rtl="0">
                        <a:spcBef>
                          <a:spcPts val="0"/>
                        </a:spcBef>
                        <a:spcAft>
                          <a:spcPts val="0"/>
                        </a:spcAft>
                        <a:buNone/>
                      </a:pPr>
                      <a:r>
                        <a:rPr lang="en" sz="1100">
                          <a:solidFill>
                            <a:srgbClr val="FFFFFF"/>
                          </a:solidFill>
                          <a:latin typeface="Muli" panose="020B0604020202020204" charset="0"/>
                          <a:ea typeface="Montserrat ExtraBold"/>
                          <a:cs typeface="Montserrat ExtraBold"/>
                          <a:sym typeface="Montserrat ExtraBold"/>
                        </a:rPr>
                        <a:t>KEY ACTION 3</a:t>
                      </a:r>
                      <a:endParaRPr>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3"/>
                  </a:ext>
                </a:extLst>
              </a:tr>
              <a:tr h="513225">
                <a:tc>
                  <a:txBody>
                    <a:bodyPr/>
                    <a:lstStyle/>
                    <a:p>
                      <a:pPr marL="0" lvl="0" indent="0" algn="ctr" rtl="0">
                        <a:spcBef>
                          <a:spcPts val="0"/>
                        </a:spcBef>
                        <a:spcAft>
                          <a:spcPts val="0"/>
                        </a:spcAft>
                        <a:buNone/>
                      </a:pPr>
                      <a:r>
                        <a:rPr lang="en" sz="1100" dirty="0">
                          <a:solidFill>
                            <a:srgbClr val="FFFFFF"/>
                          </a:solidFill>
                          <a:latin typeface="Muli" panose="020B0604020202020204" charset="0"/>
                          <a:ea typeface="Montserrat ExtraBold"/>
                          <a:cs typeface="Montserrat ExtraBold"/>
                          <a:sym typeface="Montserrat ExtraBold"/>
                        </a:rPr>
                        <a:t>KEY ACTION 4</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1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1750</Words>
  <Application>Microsoft Office PowerPoint</Application>
  <PresentationFormat>On-screen Show (16:9)</PresentationFormat>
  <Paragraphs>398</Paragraphs>
  <Slides>40</Slides>
  <Notes>39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Fira Sans Condensed Medium</vt:lpstr>
      <vt:lpstr>Arial</vt:lpstr>
      <vt:lpstr>Muli</vt:lpstr>
      <vt:lpstr>Red Hat Display</vt:lpstr>
      <vt:lpstr>Fira Sans Extra Condensed Medium</vt:lpstr>
      <vt:lpstr>Maven Pro Regular</vt:lpstr>
      <vt:lpstr>Muli Regular</vt:lpstr>
      <vt:lpstr>Home Rental App Pitch Deck by Slidesgo</vt:lpstr>
      <vt:lpstr>AirBnb Recommendation System</vt:lpstr>
      <vt:lpstr>AGENDA</vt:lpstr>
      <vt:lpstr>OBJECTIVE</vt:lpstr>
      <vt:lpstr>DATASET</vt:lpstr>
      <vt:lpstr>OBJECTIVE</vt:lpstr>
      <vt:lpstr>DATA PREPARATION</vt:lpstr>
      <vt:lpstr>DATA EXPLORATION</vt:lpstr>
      <vt:lpstr>DATA EXPLORATION</vt:lpstr>
      <vt:lpstr>DATA EXPLORATION AND CLEANSING</vt:lpstr>
      <vt:lpstr>DATA CLEANSING</vt:lpstr>
      <vt:lpstr>DATA CLEANSING</vt:lpstr>
      <vt:lpstr>DATA CLEANSING</vt:lpstr>
      <vt:lpstr>DATA CLEANSING</vt:lpstr>
      <vt:lpstr>DS/ML Tools</vt:lpstr>
      <vt:lpstr>TF-IDF</vt:lpstr>
      <vt:lpstr>Cosine Similarity</vt:lpstr>
      <vt:lpstr>Cosine Similarity</vt:lpstr>
      <vt:lpstr>Cosine Similarity (cont)</vt:lpstr>
      <vt:lpstr>Cosine Similarity (cont)</vt:lpstr>
      <vt:lpstr>K-NN</vt:lpstr>
      <vt:lpstr>Doc2Vec (PV-DM)</vt:lpstr>
      <vt:lpstr>Doc2Vec (PV-DM)</vt:lpstr>
      <vt:lpstr>Doc2Vec (PV-DM)</vt:lpstr>
      <vt:lpstr>PCA</vt:lpstr>
      <vt:lpstr>PCA</vt:lpstr>
      <vt:lpstr>Exploratory Data Analysis</vt:lpstr>
      <vt:lpstr>Tensorboard Embedding Projector</vt:lpstr>
      <vt:lpstr>GUI DEMO</vt:lpstr>
      <vt:lpstr>GOOGLE MAPS</vt:lpstr>
      <vt:lpstr>CALPLOT</vt:lpstr>
      <vt:lpstr>WORD CLOUD</vt:lpstr>
      <vt:lpstr>BOXPLOT/ CONFUSION MATRIX?</vt:lpstr>
      <vt:lpstr>CONCLUSION</vt:lpstr>
      <vt:lpstr>OBJECTIVES MET</vt:lpstr>
      <vt:lpstr>OBJECTIVES MET</vt:lpstr>
      <vt:lpstr>KEY LESSONS LEARNT</vt:lpstr>
      <vt:lpstr>PROBLEMS FACED</vt:lpstr>
      <vt:lpstr>FURTHER IMPROVEMENTS</vt:lpstr>
      <vt:lpstr>MEMBERS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dc:creator>Candy</dc:creator>
  <cp:lastModifiedBy>#CANDY SALOME LIM#</cp:lastModifiedBy>
  <cp:revision>32</cp:revision>
  <dcterms:modified xsi:type="dcterms:W3CDTF">2020-04-14T05:15:13Z</dcterms:modified>
</cp:coreProperties>
</file>